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C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e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BDA7D7-939B-4EB1-B1F1-E7CDE563C9BF}" type="datetimeFigureOut">
              <a:rPr lang="hu-HU" smtClean="0"/>
              <a:t>2024. 03. 07.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7DDC3F-8FC9-406C-9E7D-4BBF6D8BD446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31379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B7B5AAA-6CC2-4A3F-A6C2-CAA93D3705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2981286A-604E-4EB0-919B-66A8D87D50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09F1466-80CB-441C-8C41-85FC50F2B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E9379-6DE3-4251-8323-F3D25DE2AC17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82C837C-A05B-457A-B97B-491A14809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FB67484-A108-4205-9048-5E4F1519E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A27D9-5C7E-4F36-803C-C884DD0A07A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23994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1180BA-F5E2-4E95-9CB8-B2ED30AA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E5DB3847-48FC-47BF-A88E-8FF228D53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869DA08-FE16-474C-B068-851966B12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A6575-A885-49EE-BC35-36E1D052EE23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92F6C3E-F990-4A0F-AD77-2BD7413D6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5FF03CD-0FA8-4623-947E-5C3D1A39B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A27D9-5C7E-4F36-803C-C884DD0A07A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30946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1F4617D4-2E10-43D5-A439-9C4A9D2FE6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531933C-37FA-4927-8034-63934C13A1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ADDCCC7-F19D-4F60-8C80-C63247C13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938D8-15B8-48ED-A360-9858C6B61C45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5A4BDF4-77FF-4BD7-B1E6-5619906D1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17D4187-E2B6-4A07-B923-ED15A7CEB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A27D9-5C7E-4F36-803C-C884DD0A07A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23497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FF6ECAA-7D61-4A6B-9EE6-76A977D07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3C0593-2A20-4D65-8678-8616DF82A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541BBC9-99BE-4BC1-8567-97CCF4788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0DB14-3C62-4E49-A338-798C6F2CC55D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E269858-F67D-4ACF-973B-C54EFCB31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CE9325E-27F2-4799-88A9-8892A7E12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A27D9-5C7E-4F36-803C-C884DD0A07A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17914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335C05-8870-479C-8090-44D374296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7A4A103-9E57-44AB-B0BB-41A985D17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62965FF-0994-481F-9AFB-3AF82884E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4CFC-407B-4288-B559-BAE89EFADE15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338B357-21F3-40B1-9EE5-202ABC6F8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CCC70F1-E22B-4E33-B419-C9B419FBC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A27D9-5C7E-4F36-803C-C884DD0A07A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28286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11CB4ED-B57C-4AE8-8E73-18B168551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01C61DD-ECB2-4753-865C-FD5A82D4AA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BEAB2A0-1542-49F6-A677-B5DA91EA4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828DC4F4-A213-4CB1-9218-79C774F16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CE1D2-95BA-449D-B861-489F9FAFA94D}" type="datetime1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23CE646-D3CD-46F6-AC54-8A14929F9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2C55986-AECE-4F09-BD47-1B0454B98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A27D9-5C7E-4F36-803C-C884DD0A07A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66188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755105E-811B-4CF0-A574-AB073CB84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32F4327-14FF-49AE-8993-C06DF040D3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4A986D8-8E2F-471C-B5EA-0013480CF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D8216AFC-9142-430D-A572-58B6C219FC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FC0FFC3-5F66-4FA2-88B2-43454C52DF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C34B5312-4DF9-46DA-9710-6C297F76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0E886-68A2-4C75-B799-A32DBADB7F40}" type="datetime1">
              <a:rPr lang="hu-HU" smtClean="0"/>
              <a:t>2024. 03. 07.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A691BA40-8855-4CA4-90DE-65CE5A8A9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C61221F9-A028-428A-A85B-87ACD7C84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A27D9-5C7E-4F36-803C-C884DD0A07A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0445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729361A-FC9C-4217-BD5E-84AFD98F7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1BF897BF-3467-4108-AAF0-EBDE9368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7DEB5-A578-49A8-A0F7-B7E764822D19}" type="datetime1">
              <a:rPr lang="hu-HU" smtClean="0"/>
              <a:t>2024. 03. 07.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2E46B7C-373D-4236-9C2A-98CED233B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18984F8-CA04-4365-9A86-7E5441354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A27D9-5C7E-4F36-803C-C884DD0A07A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31730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83BFBAD5-EFB0-48A8-9BFC-AA1D9F584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A46EF3-1956-43DC-89F4-C4052DBD8987}" type="datetime1">
              <a:rPr lang="hu-HU" smtClean="0"/>
              <a:t>2024. 03. 07.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6CCD9EE-5CA0-46E0-815C-EA9A275EB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8F791D7B-1796-42E0-9983-A5235E1DA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A27D9-5C7E-4F36-803C-C884DD0A07A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12104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A9A533C-BE26-4059-96B8-E00F8A030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CE9C2B2-BD54-4463-9593-E0AFFC1B9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7057481C-A9A3-45D7-A82A-2150B80781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8DFA53C-0C40-4B5E-91AF-A0FE4E408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F6C82-E603-4FC3-97D4-254420B4F5E7}" type="datetime1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4C5B04C-AE3F-48EC-AC27-1D2BB3CB7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A87A3E64-28C6-49E7-8A1B-B69FEE1BE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A27D9-5C7E-4F36-803C-C884DD0A07A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28315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9758A4B-32CD-4B29-9343-30845961A4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885D9740-ED5E-4BE3-8248-DEE6C13DB6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4E72481-8CCF-462C-A5D5-C0EEB2456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82C7284C-B7FE-4B94-A894-CE5CBF591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0D838-57C6-4DB7-9C99-369B955B8B29}" type="datetime1">
              <a:rPr lang="hu-HU" smtClean="0"/>
              <a:t>2024. 03. 07.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3E3DFB7-6D2F-4473-8651-76D922326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5506636-6329-4BA6-9652-49CEF73FF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A27D9-5C7E-4F36-803C-C884DD0A07A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49558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C8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C478D8D7-0880-4DB2-AC58-C403D2B06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616F010-5476-427E-B2A6-070BA870D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C70DD60-5ACF-4EE4-90BD-55FB6B3177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F16AE2FD-F8FC-400D-B272-D80E58FF15EA}" type="datetime1">
              <a:rPr lang="hu-HU" smtClean="0"/>
              <a:t>2024. 03. 07.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657A1121-2CE3-4ACB-8C9E-39D37E8C70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a-DK"/>
              <a:t>Készítette: Csordás Bence, Fekete Ákos András</a:t>
            </a:r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E45661A-20A6-4EE8-8259-4CF6BF6D79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35A27D9-5C7E-4F36-803C-C884DD0A07A0}" type="slidenum">
              <a:rPr lang="hu-HU" smtClean="0"/>
              <a:pPr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37930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A5158E-C988-4A32-AEE0-2405CA4C1C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02559"/>
            <a:ext cx="9144000" cy="1652883"/>
          </a:xfrm>
        </p:spPr>
        <p:txBody>
          <a:bodyPr>
            <a:normAutofit fontScale="90000"/>
          </a:bodyPr>
          <a:lstStyle/>
          <a:p>
            <a:r>
              <a:rPr lang="hu-HU" b="1" dirty="0"/>
              <a:t>Az USA kialakulása és nagyhatalommá válása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D89B290-3D8D-4545-9A4F-451F21E9B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656162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22E077-1395-4888-B15D-86DAE30EB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17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 sz="4000"/>
              <a:t>Előzmények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B37E28-2F51-4DA4-B3C4-C60AEDCC6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53904"/>
            <a:ext cx="6096000" cy="5004095"/>
          </a:xfrm>
        </p:spPr>
        <p:txBody>
          <a:bodyPr>
            <a:normAutofit/>
          </a:bodyPr>
          <a:lstStyle/>
          <a:p>
            <a:r>
              <a:rPr lang="hu-HU" sz="2000" dirty="0"/>
              <a:t>1689-ben kiadták a Jogok Nyilatkozatát, ami az alapját szolgálta az alkotmányos monarchia kialakulásának Angliában</a:t>
            </a:r>
          </a:p>
          <a:p>
            <a:r>
              <a:rPr lang="hu-HU" sz="2000" dirty="0"/>
              <a:t>Viszont Anglia gyarmatainak lakosai nem részesülnek ezekben a jogokban és ha valaki egy gyarmatra költözött, az elvesztette eme jogait</a:t>
            </a:r>
          </a:p>
          <a:p>
            <a:r>
              <a:rPr lang="hu-HU" sz="2000" dirty="0"/>
              <a:t>Ennek ellenére a gyarmatok függésben voltak Angliától (adófizetés)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BB3FB4A4-B9C6-4424-A63B-C80A27BE0F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118" y="1799739"/>
            <a:ext cx="4925017" cy="3258521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6FC6DBCD-AB76-4E40-9450-861E3ECBD218}"/>
              </a:ext>
            </a:extLst>
          </p:cNvPr>
          <p:cNvSpPr txBox="1"/>
          <p:nvPr/>
        </p:nvSpPr>
        <p:spPr>
          <a:xfrm>
            <a:off x="7039222" y="5307291"/>
            <a:ext cx="33088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500" i="1" dirty="0">
                <a:latin typeface="Arial" panose="020B0604020202020204" pitchFamily="34" charset="0"/>
                <a:cs typeface="Arial" panose="020B0604020202020204" pitchFamily="34" charset="0"/>
              </a:rPr>
              <a:t>Függetlenségi nyilatkozat aláírása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B99A016-822C-459D-8775-01D78370A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568597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22E077-1395-4888-B15D-86DAE30EB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17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 sz="4000" dirty="0"/>
              <a:t>Az amerikai függetlenségi háború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B37E28-2F51-4DA4-B3C4-C60AEDCC6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53904"/>
            <a:ext cx="6096000" cy="5004095"/>
          </a:xfrm>
        </p:spPr>
        <p:txBody>
          <a:bodyPr>
            <a:normAutofit/>
          </a:bodyPr>
          <a:lstStyle/>
          <a:p>
            <a:r>
              <a:rPr lang="hu-HU" sz="2000" dirty="0"/>
              <a:t>Anglia vámot vetett ki a helyi termékekre a gyarmatokon, és import termékekkel lepte el Amerikát</a:t>
            </a:r>
          </a:p>
          <a:p>
            <a:r>
              <a:rPr lang="hu-HU" sz="2000" dirty="0"/>
              <a:t>Erre válaszul a lakosok bojkottálták Bostonban a teaszállítmányt, így eseményre került 1773-ban a Bostoni teadélután</a:t>
            </a:r>
          </a:p>
          <a:p>
            <a:r>
              <a:rPr lang="hu-HU" sz="2000" dirty="0"/>
              <a:t>1774-ben összeült az első kongresszus és 13 gyarmat szövetségre lépett</a:t>
            </a:r>
          </a:p>
          <a:p>
            <a:r>
              <a:rPr lang="hu-HU" sz="2000" dirty="0"/>
              <a:t>1776 július 4-én kiadták a Függetlenségi Nyilatkozatot (Thomas Jefferson)</a:t>
            </a:r>
          </a:p>
          <a:p>
            <a:r>
              <a:rPr lang="hu-HU" sz="2000" dirty="0"/>
              <a:t>A háború után 1781-ben megszületik a Konföderáció ami 13 gyarmat laza kapcsolatából állt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6FC6DBCD-AB76-4E40-9450-861E3ECBD218}"/>
              </a:ext>
            </a:extLst>
          </p:cNvPr>
          <p:cNvSpPr txBox="1"/>
          <p:nvPr/>
        </p:nvSpPr>
        <p:spPr>
          <a:xfrm>
            <a:off x="7192407" y="5133197"/>
            <a:ext cx="33088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500" i="1" dirty="0">
                <a:latin typeface="Arial" panose="020B0604020202020204" pitchFamily="34" charset="0"/>
                <a:cs typeface="Arial" panose="020B0604020202020204" pitchFamily="34" charset="0"/>
              </a:rPr>
              <a:t>Bostoni teadélután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BF567D3A-280A-4CD1-95B9-3F0FB851B4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222" y="2027406"/>
            <a:ext cx="3615178" cy="2769073"/>
          </a:xfrm>
          <a:prstGeom prst="rect">
            <a:avLst/>
          </a:prstGeom>
        </p:spPr>
      </p:pic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C9FF718-45AF-46B0-B104-12D03397A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391054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22E077-1395-4888-B15D-86DAE30EB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17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 sz="4000" dirty="0"/>
              <a:t>Az amerikai függetlenségi háború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B37E28-2F51-4DA4-B3C4-C60AEDCC6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53904"/>
            <a:ext cx="6096000" cy="5004095"/>
          </a:xfrm>
        </p:spPr>
        <p:txBody>
          <a:bodyPr>
            <a:normAutofit/>
          </a:bodyPr>
          <a:lstStyle/>
          <a:p>
            <a:r>
              <a:rPr lang="hu-HU" sz="2000" dirty="0"/>
              <a:t>Végül 1783-ban megszületett az Amerikai Egyesült Államok (USA) aminek első elnöke George Washington lett</a:t>
            </a:r>
          </a:p>
          <a:p>
            <a:r>
              <a:rPr lang="hu-HU" sz="2000" dirty="0"/>
              <a:t>Ugyanebben az évben megszületett a szenátus (törvényhozó hatalom) és a kongresszus (végrehajtó hatalom) (+bíróság)</a:t>
            </a:r>
          </a:p>
          <a:p>
            <a:r>
              <a:rPr lang="hu-HU" sz="2000" dirty="0"/>
              <a:t>1819-ben megszületik a Monroe-elv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6FC6DBCD-AB76-4E40-9450-861E3ECBD218}"/>
              </a:ext>
            </a:extLst>
          </p:cNvPr>
          <p:cNvSpPr txBox="1"/>
          <p:nvPr/>
        </p:nvSpPr>
        <p:spPr>
          <a:xfrm>
            <a:off x="7192407" y="4945241"/>
            <a:ext cx="33088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500" i="1" dirty="0">
                <a:latin typeface="Arial" panose="020B0604020202020204" pitchFamily="34" charset="0"/>
                <a:cs typeface="Arial" panose="020B0604020202020204" pitchFamily="34" charset="0"/>
              </a:rPr>
              <a:t>George Washington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39EA9CA3-00B8-4BBA-B95F-36ACE76862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0509" y="1589594"/>
            <a:ext cx="2492604" cy="3059105"/>
          </a:xfrm>
          <a:prstGeom prst="rect">
            <a:avLst/>
          </a:prstGeom>
        </p:spPr>
      </p:pic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D2B1442-87E2-4295-B337-393AFCD3D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5579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22E077-1395-4888-B15D-86DAE30EB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17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 sz="4000" dirty="0"/>
              <a:t>Az USA polgárháborúja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B37E28-2F51-4DA4-B3C4-C60AEDCC6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53904"/>
            <a:ext cx="6096000" cy="5004095"/>
          </a:xfrm>
        </p:spPr>
        <p:txBody>
          <a:bodyPr>
            <a:normAutofit/>
          </a:bodyPr>
          <a:lstStyle/>
          <a:p>
            <a:r>
              <a:rPr lang="hu-HU" sz="2000" dirty="0"/>
              <a:t>Az 1848-as Népek Tavasza, egy többnyire sikertelen forradalmi hullám volt, ami arra kényszerített sokakat, hogy elhagyják Európát és a Amerikába települjenek át, ezen kívül az Aranyláz is sokakat vonzott</a:t>
            </a:r>
          </a:p>
          <a:p>
            <a:r>
              <a:rPr lang="hu-HU" sz="2000" dirty="0"/>
              <a:t>Amerikában még mindig vannak rabszolgatartók, akikre beszélő szerszámokként tekint a lakosság egy része</a:t>
            </a:r>
          </a:p>
          <a:p>
            <a:r>
              <a:rPr lang="hu-HU" sz="2000" dirty="0"/>
              <a:t>Amerika két részre különül el, északon a bevándorlók telepednek le farmergazdaságokat létrehozva, délen pedig a telepesek élnek főleg gyapottenyésztésből és rabszolgatartásból</a:t>
            </a:r>
          </a:p>
          <a:p>
            <a:r>
              <a:rPr lang="hu-HU" sz="2000" dirty="0"/>
              <a:t>1860-ban Abraham Lincoln elnökké választása esetén legfontosabb teendőjének tartja a rabszolgaság felszámolását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6FC6DBCD-AB76-4E40-9450-861E3ECBD218}"/>
              </a:ext>
            </a:extLst>
          </p:cNvPr>
          <p:cNvSpPr txBox="1"/>
          <p:nvPr/>
        </p:nvSpPr>
        <p:spPr>
          <a:xfrm>
            <a:off x="7192407" y="5518068"/>
            <a:ext cx="33088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500" i="1" dirty="0">
                <a:latin typeface="Arial" panose="020B0604020202020204" pitchFamily="34" charset="0"/>
                <a:cs typeface="Arial" panose="020B0604020202020204" pitchFamily="34" charset="0"/>
              </a:rPr>
              <a:t>Abraham Lincoln</a:t>
            </a:r>
          </a:p>
        </p:txBody>
      </p:sp>
      <p:pic>
        <p:nvPicPr>
          <p:cNvPr id="1026" name="Picture 2" descr="Abraham Lincoln – Wikipédia">
            <a:extLst>
              <a:ext uri="{FF2B5EF4-FFF2-40B4-BE49-F238E27FC236}">
                <a16:creationId xmlns:a16="http://schemas.microsoft.com/office/drawing/2014/main" id="{4A5F2DFE-973D-448C-8FDC-45E66B78A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7891" y="1578989"/>
            <a:ext cx="2817840" cy="3700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Élőláb helye 3">
            <a:extLst>
              <a:ext uri="{FF2B5EF4-FFF2-40B4-BE49-F238E27FC236}">
                <a16:creationId xmlns:a16="http://schemas.microsoft.com/office/drawing/2014/main" id="{2FB18260-EC19-45A0-98E2-CB7202D88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102849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22E077-1395-4888-B15D-86DAE30EB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17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 sz="4000" dirty="0"/>
              <a:t>Az USA polgárháborúja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B37E28-2F51-4DA4-B3C4-C60AEDCC6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53904"/>
            <a:ext cx="6096000" cy="5004095"/>
          </a:xfrm>
        </p:spPr>
        <p:txBody>
          <a:bodyPr>
            <a:normAutofit/>
          </a:bodyPr>
          <a:lstStyle/>
          <a:p>
            <a:r>
              <a:rPr lang="hu-HU" sz="2000" dirty="0"/>
              <a:t>1861-ben kirobban a polgárháború az északiak és a 13 déli gyarmat között akiket Konföderációnak hívunk</a:t>
            </a:r>
          </a:p>
          <a:p>
            <a:r>
              <a:rPr lang="hu-HU" sz="2000" dirty="0"/>
              <a:t>Az első két évben a délieknek volt része sikerekben, ugyanis felkészültebbek voltak és több vagyonnal rendelkeztek</a:t>
            </a:r>
          </a:p>
          <a:p>
            <a:r>
              <a:rPr lang="hu-HU" sz="2000" dirty="0"/>
              <a:t>a mérleg az északiak javára billent és 1865-ben az ő győzelmükkel ért véget a polgárháború</a:t>
            </a:r>
          </a:p>
          <a:p>
            <a:r>
              <a:rPr lang="hu-HU" sz="2000" dirty="0"/>
              <a:t>Ekkor megszűntették a rabszolgaságot, de valójában 100 évnek kellett eltelnie, hogy az emberek tudatában is megszűnjen</a:t>
            </a:r>
          </a:p>
          <a:p>
            <a:r>
              <a:rPr lang="hu-HU" sz="2000" dirty="0"/>
              <a:t>Ennek hatására jött létre a </a:t>
            </a:r>
            <a:r>
              <a:rPr lang="hu-HU" sz="2000" dirty="0" err="1"/>
              <a:t>Ku</a:t>
            </a:r>
            <a:r>
              <a:rPr lang="hu-HU" sz="2000" dirty="0"/>
              <a:t> </a:t>
            </a:r>
            <a:r>
              <a:rPr lang="hu-HU" sz="2000" dirty="0" err="1"/>
              <a:t>Klux</a:t>
            </a:r>
            <a:r>
              <a:rPr lang="hu-HU" sz="2000" dirty="0"/>
              <a:t> Klán, aminek tagja vállalták, hogy mesterségesen fenntartják a fehérek és feketék közötti ellentétet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6FC6DBCD-AB76-4E40-9450-861E3ECBD218}"/>
              </a:ext>
            </a:extLst>
          </p:cNvPr>
          <p:cNvSpPr txBox="1"/>
          <p:nvPr/>
        </p:nvSpPr>
        <p:spPr>
          <a:xfrm>
            <a:off x="7192407" y="5246751"/>
            <a:ext cx="3308808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500" i="1" dirty="0">
                <a:latin typeface="Arial" panose="020B0604020202020204" pitchFamily="34" charset="0"/>
                <a:cs typeface="Arial" panose="020B0604020202020204" pitchFamily="34" charset="0"/>
              </a:rPr>
              <a:t>KKK (</a:t>
            </a:r>
            <a:r>
              <a:rPr lang="hu-HU" sz="1500" i="1" dirty="0" err="1">
                <a:latin typeface="Arial" panose="020B0604020202020204" pitchFamily="34" charset="0"/>
                <a:cs typeface="Arial" panose="020B0604020202020204" pitchFamily="34" charset="0"/>
              </a:rPr>
              <a:t>Ku</a:t>
            </a:r>
            <a:r>
              <a:rPr lang="hu-HU" sz="15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hu-HU" sz="1500" i="1" dirty="0" err="1">
                <a:latin typeface="Arial" panose="020B0604020202020204" pitchFamily="34" charset="0"/>
                <a:cs typeface="Arial" panose="020B0604020202020204" pitchFamily="34" charset="0"/>
              </a:rPr>
              <a:t>Klux</a:t>
            </a:r>
            <a:r>
              <a:rPr lang="hu-HU" sz="1500" i="1" dirty="0">
                <a:latin typeface="Arial" panose="020B0604020202020204" pitchFamily="34" charset="0"/>
                <a:cs typeface="Arial" panose="020B0604020202020204" pitchFamily="34" charset="0"/>
              </a:rPr>
              <a:t> Klán)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5875A40F-C9F8-416E-B33E-50C9C7D63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966" y="2339542"/>
            <a:ext cx="3581690" cy="2581520"/>
          </a:xfrm>
          <a:prstGeom prst="rect">
            <a:avLst/>
          </a:prstGeom>
        </p:spPr>
      </p:pic>
      <p:sp>
        <p:nvSpPr>
          <p:cNvPr id="4" name="Élőláb helye 3">
            <a:extLst>
              <a:ext uri="{FF2B5EF4-FFF2-40B4-BE49-F238E27FC236}">
                <a16:creationId xmlns:a16="http://schemas.microsoft.com/office/drawing/2014/main" id="{DD89357E-771C-4308-98DA-F027509AC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405901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222E077-1395-4888-B15D-86DAE30EB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617" y="365125"/>
            <a:ext cx="10515600" cy="1325563"/>
          </a:xfrm>
        </p:spPr>
        <p:txBody>
          <a:bodyPr>
            <a:normAutofit/>
          </a:bodyPr>
          <a:lstStyle/>
          <a:p>
            <a:r>
              <a:rPr lang="hu-HU" sz="4000" dirty="0"/>
              <a:t>Az I. világháború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B37E28-2F51-4DA4-B3C4-C60AEDCC6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53904"/>
            <a:ext cx="6096000" cy="5004095"/>
          </a:xfrm>
        </p:spPr>
        <p:txBody>
          <a:bodyPr>
            <a:normAutofit/>
          </a:bodyPr>
          <a:lstStyle/>
          <a:p>
            <a:r>
              <a:rPr lang="hu-HU" sz="2000" dirty="0"/>
              <a:t>1917-től kezdve az USA hadiszállítmányokkal támogatta az Antantot, ezért Németország meghirdette a korlátlan tengeralattjáró háborút</a:t>
            </a:r>
          </a:p>
          <a:p>
            <a:r>
              <a:rPr lang="hu-HU" sz="2000" dirty="0"/>
              <a:t>Ez azt jelentette, hogy bármikor elsüllyeszthettek amerikai hajókat az Atlanti-óceánon</a:t>
            </a:r>
          </a:p>
          <a:p>
            <a:r>
              <a:rPr lang="hu-HU" sz="2000" dirty="0"/>
              <a:t>Végül a Luzitánia elsüllyesztésével az amerikaiaknak megvolt az indoka a belépésre</a:t>
            </a:r>
          </a:p>
          <a:p>
            <a:r>
              <a:rPr lang="hu-HU" sz="2000" dirty="0"/>
              <a:t>1917. április 6-án az USA 2 millió katonával belépett az I. világháborúba az Antant oldalán</a:t>
            </a:r>
          </a:p>
          <a:p>
            <a:r>
              <a:rPr lang="hu-HU" sz="2000" dirty="0"/>
              <a:t>Miután véget ért a háború az USA-ból nagyhatalom vált</a:t>
            </a:r>
          </a:p>
          <a:p>
            <a:r>
              <a:rPr lang="hu-HU" sz="2000" dirty="0"/>
              <a:t>Gazdaságilag és katonailag a legnagyobb országok közé került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2D48F935-0682-41D0-ABFE-88BF38B4F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a-DK"/>
              <a:t>Készítette: Csordás Bence, Fekete Ákos András</a:t>
            </a:r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578768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488</Words>
  <Application>Microsoft Office PowerPoint</Application>
  <PresentationFormat>Szélesvásznú</PresentationFormat>
  <Paragraphs>45</Paragraphs>
  <Slides>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Office-téma</vt:lpstr>
      <vt:lpstr>Az USA kialakulása és nagyhatalommá válása</vt:lpstr>
      <vt:lpstr>Előzmények</vt:lpstr>
      <vt:lpstr>Az amerikai függetlenségi háború</vt:lpstr>
      <vt:lpstr>Az amerikai függetlenségi háború</vt:lpstr>
      <vt:lpstr>Az USA polgárháborúja</vt:lpstr>
      <vt:lpstr>Az USA polgárháborúja</vt:lpstr>
      <vt:lpstr>Az I. világháború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 USA kialakulása és nagyhatalommá válása</dc:title>
  <dc:creator>user</dc:creator>
  <cp:lastModifiedBy>user</cp:lastModifiedBy>
  <cp:revision>4</cp:revision>
  <dcterms:created xsi:type="dcterms:W3CDTF">2024-03-07T09:46:01Z</dcterms:created>
  <dcterms:modified xsi:type="dcterms:W3CDTF">2024-03-07T10:28:42Z</dcterms:modified>
</cp:coreProperties>
</file>

<file path=docProps/thumbnail.jpeg>
</file>